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72" r:id="rId11"/>
    <p:sldId id="278" r:id="rId12"/>
    <p:sldId id="265" r:id="rId13"/>
    <p:sldId id="266" r:id="rId14"/>
    <p:sldId id="279" r:id="rId15"/>
    <p:sldId id="280" r:id="rId16"/>
    <p:sldId id="274" r:id="rId17"/>
    <p:sldId id="267" r:id="rId18"/>
    <p:sldId id="273" r:id="rId19"/>
    <p:sldId id="268" r:id="rId20"/>
    <p:sldId id="269" r:id="rId21"/>
    <p:sldId id="270" r:id="rId22"/>
    <p:sldId id="282" r:id="rId23"/>
    <p:sldId id="283" r:id="rId24"/>
    <p:sldId id="271" r:id="rId25"/>
    <p:sldId id="281" r:id="rId26"/>
    <p:sldId id="277" r:id="rId27"/>
    <p:sldId id="275" r:id="rId28"/>
    <p:sldId id="276"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63FE78B0-0A2D-4FD4-A838-32A6D5E8C94B}" type="datetimeFigureOut">
              <a:rPr lang="fr-FR" smtClean="0"/>
              <a:t>21/09/2017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32BE1CC-AF69-4578-865C-F150C3B61B82}" type="slidenum">
              <a:rPr lang="fr-FR" smtClean="0"/>
              <a:t>‹N°›</a:t>
            </a:fld>
            <a:endParaRPr lang="fr-FR"/>
          </a:p>
        </p:txBody>
      </p:sp>
    </p:spTree>
    <p:extLst>
      <p:ext uri="{BB962C8B-B14F-4D97-AF65-F5344CB8AC3E}">
        <p14:creationId xmlns:p14="http://schemas.microsoft.com/office/powerpoint/2010/main" val="1285923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3FE78B0-0A2D-4FD4-A838-32A6D5E8C94B}" type="datetimeFigureOut">
              <a:rPr lang="fr-FR" smtClean="0"/>
              <a:t>21/09/2017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32BE1CC-AF69-4578-865C-F150C3B61B82}" type="slidenum">
              <a:rPr lang="fr-FR" smtClean="0"/>
              <a:t>‹N°›</a:t>
            </a:fld>
            <a:endParaRPr lang="fr-FR"/>
          </a:p>
        </p:txBody>
      </p:sp>
    </p:spTree>
    <p:extLst>
      <p:ext uri="{BB962C8B-B14F-4D97-AF65-F5344CB8AC3E}">
        <p14:creationId xmlns:p14="http://schemas.microsoft.com/office/powerpoint/2010/main" val="546925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3FE78B0-0A2D-4FD4-A838-32A6D5E8C94B}" type="datetimeFigureOut">
              <a:rPr lang="fr-FR" smtClean="0"/>
              <a:t>21/09/2017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32BE1CC-AF69-4578-865C-F150C3B61B82}" type="slidenum">
              <a:rPr lang="fr-FR" smtClean="0"/>
              <a:t>‹N°›</a:t>
            </a:fld>
            <a:endParaRPr lang="fr-FR"/>
          </a:p>
        </p:txBody>
      </p:sp>
    </p:spTree>
    <p:extLst>
      <p:ext uri="{BB962C8B-B14F-4D97-AF65-F5344CB8AC3E}">
        <p14:creationId xmlns:p14="http://schemas.microsoft.com/office/powerpoint/2010/main" val="3611071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3FE78B0-0A2D-4FD4-A838-32A6D5E8C94B}" type="datetimeFigureOut">
              <a:rPr lang="fr-FR" smtClean="0"/>
              <a:t>21/09/2017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32BE1CC-AF69-4578-865C-F150C3B61B82}" type="slidenum">
              <a:rPr lang="fr-FR" smtClean="0"/>
              <a:t>‹N°›</a:t>
            </a:fld>
            <a:endParaRPr lang="fr-FR"/>
          </a:p>
        </p:txBody>
      </p:sp>
    </p:spTree>
    <p:extLst>
      <p:ext uri="{BB962C8B-B14F-4D97-AF65-F5344CB8AC3E}">
        <p14:creationId xmlns:p14="http://schemas.microsoft.com/office/powerpoint/2010/main" val="2238007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3FE78B0-0A2D-4FD4-A838-32A6D5E8C94B}" type="datetimeFigureOut">
              <a:rPr lang="fr-FR" smtClean="0"/>
              <a:t>21/09/2017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32BE1CC-AF69-4578-865C-F150C3B61B82}" type="slidenum">
              <a:rPr lang="fr-FR" smtClean="0"/>
              <a:t>‹N°›</a:t>
            </a:fld>
            <a:endParaRPr lang="fr-FR"/>
          </a:p>
        </p:txBody>
      </p:sp>
    </p:spTree>
    <p:extLst>
      <p:ext uri="{BB962C8B-B14F-4D97-AF65-F5344CB8AC3E}">
        <p14:creationId xmlns:p14="http://schemas.microsoft.com/office/powerpoint/2010/main" val="4030687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3FE78B0-0A2D-4FD4-A838-32A6D5E8C94B}" type="datetimeFigureOut">
              <a:rPr lang="fr-FR" smtClean="0"/>
              <a:t>21/09/2017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32BE1CC-AF69-4578-865C-F150C3B61B82}" type="slidenum">
              <a:rPr lang="fr-FR" smtClean="0"/>
              <a:t>‹N°›</a:t>
            </a:fld>
            <a:endParaRPr lang="fr-FR"/>
          </a:p>
        </p:txBody>
      </p:sp>
    </p:spTree>
    <p:extLst>
      <p:ext uri="{BB962C8B-B14F-4D97-AF65-F5344CB8AC3E}">
        <p14:creationId xmlns:p14="http://schemas.microsoft.com/office/powerpoint/2010/main" val="1055218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3FE78B0-0A2D-4FD4-A838-32A6D5E8C94B}" type="datetimeFigureOut">
              <a:rPr lang="fr-FR" smtClean="0"/>
              <a:t>21/09/2017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32BE1CC-AF69-4578-865C-F150C3B61B82}" type="slidenum">
              <a:rPr lang="fr-FR" smtClean="0"/>
              <a:t>‹N°›</a:t>
            </a:fld>
            <a:endParaRPr lang="fr-FR"/>
          </a:p>
        </p:txBody>
      </p:sp>
    </p:spTree>
    <p:extLst>
      <p:ext uri="{BB962C8B-B14F-4D97-AF65-F5344CB8AC3E}">
        <p14:creationId xmlns:p14="http://schemas.microsoft.com/office/powerpoint/2010/main" val="237099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3FE78B0-0A2D-4FD4-A838-32A6D5E8C94B}" type="datetimeFigureOut">
              <a:rPr lang="fr-FR" smtClean="0"/>
              <a:t>21/09/2017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32BE1CC-AF69-4578-865C-F150C3B61B82}" type="slidenum">
              <a:rPr lang="fr-FR" smtClean="0"/>
              <a:t>‹N°›</a:t>
            </a:fld>
            <a:endParaRPr lang="fr-FR"/>
          </a:p>
        </p:txBody>
      </p:sp>
    </p:spTree>
    <p:extLst>
      <p:ext uri="{BB962C8B-B14F-4D97-AF65-F5344CB8AC3E}">
        <p14:creationId xmlns:p14="http://schemas.microsoft.com/office/powerpoint/2010/main" val="3370146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FE78B0-0A2D-4FD4-A838-32A6D5E8C94B}" type="datetimeFigureOut">
              <a:rPr lang="fr-FR" smtClean="0"/>
              <a:t>21/09/2017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32BE1CC-AF69-4578-865C-F150C3B61B82}" type="slidenum">
              <a:rPr lang="fr-FR" smtClean="0"/>
              <a:t>‹N°›</a:t>
            </a:fld>
            <a:endParaRPr lang="fr-FR"/>
          </a:p>
        </p:txBody>
      </p:sp>
    </p:spTree>
    <p:extLst>
      <p:ext uri="{BB962C8B-B14F-4D97-AF65-F5344CB8AC3E}">
        <p14:creationId xmlns:p14="http://schemas.microsoft.com/office/powerpoint/2010/main" val="3330408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3FE78B0-0A2D-4FD4-A838-32A6D5E8C94B}" type="datetimeFigureOut">
              <a:rPr lang="fr-FR" smtClean="0"/>
              <a:t>21/09/2017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32BE1CC-AF69-4578-865C-F150C3B61B82}" type="slidenum">
              <a:rPr lang="fr-FR" smtClean="0"/>
              <a:t>‹N°›</a:t>
            </a:fld>
            <a:endParaRPr lang="fr-FR"/>
          </a:p>
        </p:txBody>
      </p:sp>
    </p:spTree>
    <p:extLst>
      <p:ext uri="{BB962C8B-B14F-4D97-AF65-F5344CB8AC3E}">
        <p14:creationId xmlns:p14="http://schemas.microsoft.com/office/powerpoint/2010/main" val="4047892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3FE78B0-0A2D-4FD4-A838-32A6D5E8C94B}" type="datetimeFigureOut">
              <a:rPr lang="fr-FR" smtClean="0"/>
              <a:t>21/09/2017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32BE1CC-AF69-4578-865C-F150C3B61B82}" type="slidenum">
              <a:rPr lang="fr-FR" smtClean="0"/>
              <a:t>‹N°›</a:t>
            </a:fld>
            <a:endParaRPr lang="fr-FR"/>
          </a:p>
        </p:txBody>
      </p:sp>
    </p:spTree>
    <p:extLst>
      <p:ext uri="{BB962C8B-B14F-4D97-AF65-F5344CB8AC3E}">
        <p14:creationId xmlns:p14="http://schemas.microsoft.com/office/powerpoint/2010/main" val="2994374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E78B0-0A2D-4FD4-A838-32A6D5E8C94B}" type="datetimeFigureOut">
              <a:rPr lang="fr-FR" smtClean="0"/>
              <a:t>21/09/2017</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2BE1CC-AF69-4578-865C-F150C3B61B82}" type="slidenum">
              <a:rPr lang="fr-FR" smtClean="0"/>
              <a:t>‹N°›</a:t>
            </a:fld>
            <a:endParaRPr lang="fr-FR"/>
          </a:p>
        </p:txBody>
      </p:sp>
    </p:spTree>
    <p:extLst>
      <p:ext uri="{BB962C8B-B14F-4D97-AF65-F5344CB8AC3E}">
        <p14:creationId xmlns:p14="http://schemas.microsoft.com/office/powerpoint/2010/main" val="3705094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re 1"/>
          <p:cNvSpPr>
            <a:spLocks noGrp="1"/>
          </p:cNvSpPr>
          <p:nvPr>
            <p:ph type="ctrTitle"/>
          </p:nvPr>
        </p:nvSpPr>
        <p:spPr/>
        <p:txBody>
          <a:bodyPr>
            <a:normAutofit fontScale="90000"/>
          </a:bodyPr>
          <a:lstStyle/>
          <a:p>
            <a:r>
              <a:rPr lang="fr-FR" b="1" dirty="0" smtClean="0"/>
              <a:t>REUNION DE CLASSE</a:t>
            </a:r>
            <a:br>
              <a:rPr lang="fr-FR" b="1" dirty="0" smtClean="0"/>
            </a:br>
            <a:r>
              <a:rPr lang="fr-FR" b="1" dirty="0" smtClean="0"/>
              <a:t>PS – MS</a:t>
            </a:r>
            <a:br>
              <a:rPr lang="fr-FR" b="1" dirty="0" smtClean="0"/>
            </a:br>
            <a:r>
              <a:rPr lang="fr-FR" b="1" dirty="0" smtClean="0"/>
              <a:t>Lundi 18 septembre 2017</a:t>
            </a:r>
            <a:endParaRPr lang="fr-FR" b="1" dirty="0"/>
          </a:p>
        </p:txBody>
      </p:sp>
      <p:sp>
        <p:nvSpPr>
          <p:cNvPr id="3" name="Sous-titre 2"/>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41623883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20298"/>
          <a:stretch/>
        </p:blipFill>
        <p:spPr>
          <a:xfrm>
            <a:off x="0" y="0"/>
            <a:ext cx="11477767" cy="6860964"/>
          </a:xfrm>
          <a:prstGeom prst="rect">
            <a:avLst/>
          </a:prstGeom>
        </p:spPr>
      </p:pic>
      <p:sp>
        <p:nvSpPr>
          <p:cNvPr id="3" name="Espace réservé du contenu 2"/>
          <p:cNvSpPr>
            <a:spLocks noGrp="1"/>
          </p:cNvSpPr>
          <p:nvPr>
            <p:ph idx="1"/>
          </p:nvPr>
        </p:nvSpPr>
        <p:spPr>
          <a:xfrm>
            <a:off x="838200" y="286603"/>
            <a:ext cx="10515600" cy="5890360"/>
          </a:xfrm>
        </p:spPr>
        <p:txBody>
          <a:bodyPr>
            <a:normAutofit/>
          </a:bodyPr>
          <a:lstStyle/>
          <a:p>
            <a:pPr algn="r"/>
            <a:r>
              <a:rPr lang="fr-FR" sz="3600" b="1" dirty="0" smtClean="0"/>
              <a:t>L’accueil du matin et les rituels</a:t>
            </a:r>
            <a:endParaRPr lang="fr-FR" sz="3600" b="1" dirty="0"/>
          </a:p>
        </p:txBody>
      </p:sp>
    </p:spTree>
    <p:extLst>
      <p:ext uri="{BB962C8B-B14F-4D97-AF65-F5344CB8AC3E}">
        <p14:creationId xmlns:p14="http://schemas.microsoft.com/office/powerpoint/2010/main" val="1382155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92070" y="0"/>
            <a:ext cx="9103057" cy="6827293"/>
          </a:xfrm>
          <a:prstGeom prst="rect">
            <a:avLst/>
          </a:prstGeom>
          <a:ln>
            <a:noFill/>
          </a:ln>
          <a:effectLst>
            <a:softEdge rad="112500"/>
          </a:effectLst>
        </p:spPr>
      </p:pic>
    </p:spTree>
    <p:extLst>
      <p:ext uri="{BB962C8B-B14F-4D97-AF65-F5344CB8AC3E}">
        <p14:creationId xmlns:p14="http://schemas.microsoft.com/office/powerpoint/2010/main" val="427514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0"/>
            <a:ext cx="10515600" cy="1325563"/>
          </a:xfrm>
        </p:spPr>
        <p:txBody>
          <a:bodyPr/>
          <a:lstStyle/>
          <a:p>
            <a:r>
              <a:rPr lang="fr-FR" dirty="0" smtClean="0"/>
              <a:t>Quelques images d’une journée à l’école.</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89124" y="1297685"/>
            <a:ext cx="7413752" cy="5560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Nuage 4"/>
          <p:cNvSpPr/>
          <p:nvPr/>
        </p:nvSpPr>
        <p:spPr>
          <a:xfrm>
            <a:off x="95534" y="2115403"/>
            <a:ext cx="2238233" cy="2388358"/>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t>EN ATELIER</a:t>
            </a:r>
            <a:endParaRPr lang="fr-FR" dirty="0"/>
          </a:p>
        </p:txBody>
      </p:sp>
    </p:spTree>
    <p:extLst>
      <p:ext uri="{BB962C8B-B14F-4D97-AF65-F5344CB8AC3E}">
        <p14:creationId xmlns:p14="http://schemas.microsoft.com/office/powerpoint/2010/main" val="40458129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0774" y="0"/>
            <a:ext cx="8927057" cy="6695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37054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60059" y="0"/>
            <a:ext cx="9184943" cy="6888707"/>
          </a:xfrm>
        </p:spPr>
      </p:pic>
    </p:spTree>
    <p:extLst>
      <p:ext uri="{BB962C8B-B14F-4D97-AF65-F5344CB8AC3E}">
        <p14:creationId xmlns:p14="http://schemas.microsoft.com/office/powerpoint/2010/main" val="42059401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25781" y="3301527"/>
            <a:ext cx="4519050" cy="3389288"/>
          </a:xfrm>
          <a:prstGeom prst="rect">
            <a:avLst/>
          </a:prstGeom>
          <a:ln>
            <a:noFill/>
          </a:ln>
          <a:effectLst>
            <a:softEdge rad="112500"/>
          </a:effectLst>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509146" y="0"/>
            <a:ext cx="4767618" cy="3575713"/>
          </a:xfrm>
          <a:prstGeom prst="rect">
            <a:avLst/>
          </a:prstGeom>
          <a:ln>
            <a:noFill/>
          </a:ln>
          <a:effectLst>
            <a:softEdge rad="112500"/>
          </a:effectLst>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3590"/>
            <a:ext cx="4722125" cy="3541594"/>
          </a:xfrm>
          <a:prstGeom prst="rect">
            <a:avLst/>
          </a:prstGeom>
          <a:ln>
            <a:noFill/>
          </a:ln>
          <a:effectLst>
            <a:softEdge rad="112500"/>
          </a:effectLst>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0985" y="3466530"/>
            <a:ext cx="4481015" cy="3360762"/>
          </a:xfrm>
          <a:prstGeom prst="rect">
            <a:avLst/>
          </a:prstGeom>
          <a:ln>
            <a:noFill/>
          </a:ln>
          <a:effectLst>
            <a:softEdge rad="112500"/>
          </a:effectLst>
        </p:spPr>
      </p:pic>
    </p:spTree>
    <p:extLst>
      <p:ext uri="{BB962C8B-B14F-4D97-AF65-F5344CB8AC3E}">
        <p14:creationId xmlns:p14="http://schemas.microsoft.com/office/powerpoint/2010/main" val="39918174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VIDEO D’UN TEMPS D’ATELIER</a:t>
            </a:r>
            <a:endParaRPr lang="fr-FR" dirty="0"/>
          </a:p>
        </p:txBody>
      </p:sp>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24183983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13011" y="528898"/>
            <a:ext cx="7749117" cy="5811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Nuage 4"/>
          <p:cNvSpPr/>
          <p:nvPr/>
        </p:nvSpPr>
        <p:spPr>
          <a:xfrm>
            <a:off x="95534" y="2115403"/>
            <a:ext cx="2238233" cy="2388358"/>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t>UN TEMPS pour boire</a:t>
            </a:r>
            <a:endParaRPr lang="fr-FR" dirty="0"/>
          </a:p>
        </p:txBody>
      </p:sp>
    </p:spTree>
    <p:extLst>
      <p:ext uri="{BB962C8B-B14F-4D97-AF65-F5344CB8AC3E}">
        <p14:creationId xmlns:p14="http://schemas.microsoft.com/office/powerpoint/2010/main" val="3066280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0" y="242295"/>
            <a:ext cx="10515600" cy="1325563"/>
          </a:xfrm>
        </p:spPr>
        <p:txBody>
          <a:bodyPr/>
          <a:lstStyle/>
          <a:p>
            <a:r>
              <a:rPr lang="fr-FR" dirty="0" smtClean="0"/>
              <a:t>Le sport</a:t>
            </a:r>
            <a:endParaRPr lang="fr-FR" dirty="0"/>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92290" y="2426684"/>
            <a:ext cx="5181600" cy="3886200"/>
          </a:xfrm>
          <a:prstGeom prst="rect">
            <a:avLst/>
          </a:prstGeom>
          <a:ln>
            <a:noFill/>
          </a:ln>
          <a:effectLst>
            <a:softEdge rad="112500"/>
          </a:effectLst>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600052" y="434110"/>
            <a:ext cx="6408840" cy="4806630"/>
          </a:xfrm>
          <a:prstGeom prst="rect">
            <a:avLst/>
          </a:prstGeom>
          <a:ln>
            <a:noFill/>
          </a:ln>
          <a:effectLst>
            <a:softEdge rad="112500"/>
          </a:effectLst>
        </p:spPr>
      </p:pic>
    </p:spTree>
    <p:extLst>
      <p:ext uri="{BB962C8B-B14F-4D97-AF65-F5344CB8AC3E}">
        <p14:creationId xmlns:p14="http://schemas.microsoft.com/office/powerpoint/2010/main" val="24156868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16200000">
            <a:off x="-496980" y="1034863"/>
            <a:ext cx="6339031" cy="4754272"/>
          </a:xfrm>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08979" y="242483"/>
            <a:ext cx="6587622" cy="4940717"/>
          </a:xfrm>
        </p:spPr>
      </p:pic>
      <p:sp>
        <p:nvSpPr>
          <p:cNvPr id="7" name="Nuage 6"/>
          <p:cNvSpPr/>
          <p:nvPr/>
        </p:nvSpPr>
        <p:spPr>
          <a:xfrm>
            <a:off x="5740891" y="5305842"/>
            <a:ext cx="6155710" cy="1505293"/>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t>EN RANG … POUR ALLER EN RECRATION</a:t>
            </a:r>
            <a:endParaRPr lang="fr-FR" dirty="0"/>
          </a:p>
        </p:txBody>
      </p:sp>
    </p:spTree>
    <p:extLst>
      <p:ext uri="{BB962C8B-B14F-4D97-AF65-F5344CB8AC3E}">
        <p14:creationId xmlns:p14="http://schemas.microsoft.com/office/powerpoint/2010/main" val="40236680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Sommaire</a:t>
            </a:r>
            <a:endParaRPr lang="fr-FR" dirty="0"/>
          </a:p>
        </p:txBody>
      </p:sp>
      <p:sp>
        <p:nvSpPr>
          <p:cNvPr id="3" name="Espace réservé du contenu 2"/>
          <p:cNvSpPr>
            <a:spLocks noGrp="1"/>
          </p:cNvSpPr>
          <p:nvPr>
            <p:ph idx="1"/>
          </p:nvPr>
        </p:nvSpPr>
        <p:spPr/>
        <p:txBody>
          <a:bodyPr/>
          <a:lstStyle/>
          <a:p>
            <a:r>
              <a:rPr lang="fr-FR" dirty="0" smtClean="0"/>
              <a:t>Présentation OGEC – APEL</a:t>
            </a:r>
          </a:p>
          <a:p>
            <a:r>
              <a:rPr lang="fr-FR" dirty="0" smtClean="0"/>
              <a:t>Présentation des classes</a:t>
            </a:r>
          </a:p>
          <a:p>
            <a:r>
              <a:rPr lang="fr-FR" dirty="0" smtClean="0"/>
              <a:t>Qu’est ce que l’école maternelle</a:t>
            </a:r>
          </a:p>
          <a:p>
            <a:r>
              <a:rPr lang="fr-FR" dirty="0" smtClean="0"/>
              <a:t>L’emploi du temps</a:t>
            </a:r>
          </a:p>
          <a:p>
            <a:r>
              <a:rPr lang="fr-FR" dirty="0" smtClean="0"/>
              <a:t>Le calendrier scolaire avec les dates clés de cette année</a:t>
            </a:r>
          </a:p>
          <a:p>
            <a:r>
              <a:rPr lang="fr-FR" dirty="0" smtClean="0"/>
              <a:t>Le matériel</a:t>
            </a:r>
          </a:p>
          <a:p>
            <a:r>
              <a:rPr lang="fr-FR" dirty="0" smtClean="0"/>
              <a:t>Un nouveau principe pour l’évaluation des élèves au cycle 1</a:t>
            </a:r>
            <a:endParaRPr lang="fr-FR" dirty="0"/>
          </a:p>
        </p:txBody>
      </p:sp>
    </p:spTree>
    <p:extLst>
      <p:ext uri="{BB962C8B-B14F-4D97-AF65-F5344CB8AC3E}">
        <p14:creationId xmlns:p14="http://schemas.microsoft.com/office/powerpoint/2010/main" val="2346298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6" name="Espace réservé du contenu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06765" y="-70770"/>
            <a:ext cx="5189235" cy="3891926"/>
          </a:xfrm>
          <a:prstGeom prst="rect">
            <a:avLst/>
          </a:prstGeom>
          <a:ln>
            <a:noFill/>
          </a:ln>
          <a:effectLst>
            <a:softEdge rad="112500"/>
          </a:effectLst>
        </p:spPr>
      </p:pic>
      <p:pic>
        <p:nvPicPr>
          <p:cNvPr id="5" name="Espace réservé du contenu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0407" b="17526"/>
          <a:stretch/>
        </p:blipFill>
        <p:spPr>
          <a:xfrm>
            <a:off x="51717" y="3311066"/>
            <a:ext cx="5137518" cy="3546934"/>
          </a:xfrm>
          <a:prstGeom prst="rect">
            <a:avLst/>
          </a:prstGeom>
          <a:ln>
            <a:noFill/>
          </a:ln>
          <a:effectLst>
            <a:softEdge rad="112500"/>
          </a:effectLst>
        </p:spPr>
      </p:pic>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25657" r="7161"/>
          <a:stretch/>
        </p:blipFill>
        <p:spPr>
          <a:xfrm>
            <a:off x="5959280" y="-70770"/>
            <a:ext cx="6078045" cy="6785469"/>
          </a:xfrm>
          <a:prstGeom prst="rect">
            <a:avLst/>
          </a:prstGeom>
          <a:ln>
            <a:noFill/>
          </a:ln>
          <a:effectLst>
            <a:softEdge rad="112500"/>
          </a:effectLst>
        </p:spPr>
      </p:pic>
    </p:spTree>
    <p:extLst>
      <p:ext uri="{BB962C8B-B14F-4D97-AF65-F5344CB8AC3E}">
        <p14:creationId xmlns:p14="http://schemas.microsoft.com/office/powerpoint/2010/main" val="15893096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 y="-1"/>
            <a:ext cx="6041409" cy="4531057"/>
          </a:xfrm>
          <a:prstGeom prst="rect">
            <a:avLst/>
          </a:prstGeom>
          <a:ln>
            <a:noFill/>
          </a:ln>
          <a:effectLst>
            <a:softEdge rad="112500"/>
          </a:effectLst>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89084" y="2055813"/>
            <a:ext cx="6402916" cy="4802187"/>
          </a:xfrm>
          <a:prstGeom prst="rect">
            <a:avLst/>
          </a:prstGeom>
          <a:ln>
            <a:noFill/>
          </a:ln>
          <a:effectLst>
            <a:softEdge rad="112500"/>
          </a:effectLst>
        </p:spPr>
      </p:pic>
      <p:sp>
        <p:nvSpPr>
          <p:cNvPr id="8" name="Nuage 7"/>
          <p:cNvSpPr/>
          <p:nvPr/>
        </p:nvSpPr>
        <p:spPr>
          <a:xfrm>
            <a:off x="6237027" y="149999"/>
            <a:ext cx="4931905" cy="1665153"/>
          </a:xfrm>
          <a:prstGeom prst="clou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fr-FR" dirty="0" smtClean="0"/>
              <a:t>C’est un temps d’apprentissage où l’on apprend à s’intégrer à un groupe, à partager des jeux…</a:t>
            </a:r>
            <a:endParaRPr lang="fr-FR" dirty="0"/>
          </a:p>
        </p:txBody>
      </p:sp>
      <p:sp>
        <p:nvSpPr>
          <p:cNvPr id="9" name="Nuage 8"/>
          <p:cNvSpPr/>
          <p:nvPr/>
        </p:nvSpPr>
        <p:spPr>
          <a:xfrm>
            <a:off x="600501" y="4568635"/>
            <a:ext cx="4271749" cy="2080288"/>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smtClean="0"/>
              <a:t>… où l’on apprend à devenir des amis!</a:t>
            </a:r>
            <a:endParaRPr lang="fr-FR" dirty="0"/>
          </a:p>
        </p:txBody>
      </p:sp>
    </p:spTree>
    <p:extLst>
      <p:ext uri="{BB962C8B-B14F-4D97-AF65-F5344CB8AC3E}">
        <p14:creationId xmlns:p14="http://schemas.microsoft.com/office/powerpoint/2010/main" val="21181892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01003" y="0"/>
            <a:ext cx="9144000" cy="6858000"/>
          </a:xfrm>
        </p:spPr>
      </p:pic>
      <p:sp>
        <p:nvSpPr>
          <p:cNvPr id="4" name="Espace réservé du contenu 3"/>
          <p:cNvSpPr>
            <a:spLocks noGrp="1"/>
          </p:cNvSpPr>
          <p:nvPr>
            <p:ph sz="half" idx="2"/>
          </p:nvPr>
        </p:nvSpPr>
        <p:spPr/>
        <p:txBody>
          <a:bodyPr/>
          <a:lstStyle/>
          <a:p>
            <a:endParaRPr lang="fr-FR"/>
          </a:p>
        </p:txBody>
      </p:sp>
    </p:spTree>
    <p:extLst>
      <p:ext uri="{BB962C8B-B14F-4D97-AF65-F5344CB8AC3E}">
        <p14:creationId xmlns:p14="http://schemas.microsoft.com/office/powerpoint/2010/main" val="40135955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87382" y="1717983"/>
            <a:ext cx="6889749" cy="5167312"/>
          </a:xfrm>
        </p:spPr>
      </p:pic>
      <p:sp>
        <p:nvSpPr>
          <p:cNvPr id="2" name="Titre 1"/>
          <p:cNvSpPr>
            <a:spLocks noGrp="1"/>
          </p:cNvSpPr>
          <p:nvPr>
            <p:ph type="title"/>
          </p:nvPr>
        </p:nvSpPr>
        <p:spPr/>
        <p:txBody>
          <a:bodyPr/>
          <a:lstStyle/>
          <a:p>
            <a:endParaRPr lang="fr-FR" dirty="0"/>
          </a:p>
        </p:txBody>
      </p:sp>
      <p:pic>
        <p:nvPicPr>
          <p:cNvPr id="5" name="Espace réservé du contenu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0"/>
            <a:ext cx="6373504" cy="4780128"/>
          </a:xfrm>
        </p:spPr>
      </p:pic>
    </p:spTree>
    <p:extLst>
      <p:ext uri="{BB962C8B-B14F-4D97-AF65-F5344CB8AC3E}">
        <p14:creationId xmlns:p14="http://schemas.microsoft.com/office/powerpoint/2010/main" val="39054817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sz="half" idx="1"/>
          </p:nvPr>
        </p:nvSpPr>
        <p:spPr>
          <a:xfrm>
            <a:off x="838200" y="1852920"/>
            <a:ext cx="5181600" cy="4351338"/>
          </a:xfrm>
        </p:spPr>
        <p:txBody>
          <a:bodyPr/>
          <a:lstStyle/>
          <a:p>
            <a:r>
              <a:rPr lang="fr-FR" dirty="0" smtClean="0"/>
              <a:t>La sieste</a:t>
            </a:r>
            <a:endParaRPr lang="fr-FR" dirty="0"/>
          </a:p>
        </p:txBody>
      </p:sp>
      <p:sp>
        <p:nvSpPr>
          <p:cNvPr id="4" name="Espace réservé du contenu 3"/>
          <p:cNvSpPr>
            <a:spLocks noGrp="1"/>
          </p:cNvSpPr>
          <p:nvPr>
            <p:ph sz="half" idx="2"/>
          </p:nvPr>
        </p:nvSpPr>
        <p:spPr/>
        <p:txBody>
          <a:bodyPr/>
          <a:lstStyle/>
          <a:p>
            <a:r>
              <a:rPr lang="fr-FR" dirty="0" smtClean="0"/>
              <a:t>Le temps de mathématiques</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0865" y="1757149"/>
            <a:ext cx="6801135" cy="5100851"/>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3840" y="857250"/>
            <a:ext cx="6858000" cy="5143500"/>
          </a:xfrm>
          <a:prstGeom prst="rect">
            <a:avLst/>
          </a:prstGeom>
        </p:spPr>
      </p:pic>
      <p:sp>
        <p:nvSpPr>
          <p:cNvPr id="7" name="Pensées 6"/>
          <p:cNvSpPr/>
          <p:nvPr/>
        </p:nvSpPr>
        <p:spPr>
          <a:xfrm>
            <a:off x="6654136" y="191069"/>
            <a:ext cx="5373806" cy="195163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2400" dirty="0" smtClean="0"/>
              <a:t>Je m’organise et me prépare pour la sieste…</a:t>
            </a:r>
            <a:endParaRPr lang="fr-FR" sz="2400" dirty="0"/>
          </a:p>
        </p:txBody>
      </p:sp>
    </p:spTree>
    <p:extLst>
      <p:ext uri="{BB962C8B-B14F-4D97-AF65-F5344CB8AC3E}">
        <p14:creationId xmlns:p14="http://schemas.microsoft.com/office/powerpoint/2010/main" val="19709441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44083"/>
          <a:stretch/>
        </p:blipFill>
        <p:spPr>
          <a:xfrm>
            <a:off x="1713127" y="-27296"/>
            <a:ext cx="10478873" cy="4394580"/>
          </a:xfrm>
          <a:prstGeom prst="rect">
            <a:avLst/>
          </a:prstGeom>
          <a:ln>
            <a:noFill/>
          </a:ln>
          <a:effectLst>
            <a:softEdge rad="112500"/>
          </a:effectLst>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0" y="2743200"/>
            <a:ext cx="5305490" cy="3979117"/>
          </a:xfrm>
          <a:prstGeom prst="rect">
            <a:avLst/>
          </a:prstGeom>
          <a:ln>
            <a:noFill/>
          </a:ln>
          <a:effectLst>
            <a:softEdge rad="112500"/>
          </a:effectLst>
        </p:spPr>
      </p:pic>
    </p:spTree>
    <p:extLst>
      <p:ext uri="{BB962C8B-B14F-4D97-AF65-F5344CB8AC3E}">
        <p14:creationId xmlns:p14="http://schemas.microsoft.com/office/powerpoint/2010/main" val="13228947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LE</a:t>
            </a:r>
            <a:r>
              <a:rPr lang="fr-FR" dirty="0" smtClean="0"/>
              <a:t> </a:t>
            </a:r>
            <a:r>
              <a:rPr lang="fr-FR" dirty="0" smtClean="0">
                <a:solidFill>
                  <a:srgbClr val="FF0000"/>
                </a:solidFill>
              </a:rPr>
              <a:t>MATERIEL</a:t>
            </a:r>
            <a:endParaRPr lang="fr-FR" dirty="0">
              <a:solidFill>
                <a:srgbClr val="FF0000"/>
              </a:solidFill>
            </a:endParaRPr>
          </a:p>
        </p:txBody>
      </p:sp>
      <p:sp>
        <p:nvSpPr>
          <p:cNvPr id="3" name="Espace réservé du contenu 2"/>
          <p:cNvSpPr>
            <a:spLocks noGrp="1"/>
          </p:cNvSpPr>
          <p:nvPr>
            <p:ph idx="1"/>
          </p:nvPr>
        </p:nvSpPr>
        <p:spPr/>
        <p:txBody>
          <a:bodyPr>
            <a:normAutofit lnSpcReduction="10000"/>
          </a:bodyPr>
          <a:lstStyle/>
          <a:p>
            <a:r>
              <a:rPr lang="fr-FR" dirty="0" smtClean="0"/>
              <a:t>Un cahier d’activité pour les PS</a:t>
            </a:r>
          </a:p>
          <a:p>
            <a:r>
              <a:rPr lang="fr-FR" dirty="0" smtClean="0"/>
              <a:t>Un classeur pour les MS</a:t>
            </a:r>
          </a:p>
          <a:p>
            <a:r>
              <a:rPr lang="fr-FR" dirty="0" smtClean="0"/>
              <a:t>Un cahier de vie</a:t>
            </a:r>
          </a:p>
          <a:p>
            <a:r>
              <a:rPr lang="fr-FR" dirty="0" smtClean="0"/>
              <a:t>Un cahier du bonhomme</a:t>
            </a:r>
          </a:p>
          <a:p>
            <a:r>
              <a:rPr lang="fr-FR" dirty="0" smtClean="0"/>
              <a:t>Un dossier d’ateliers autonomes</a:t>
            </a:r>
          </a:p>
          <a:p>
            <a:r>
              <a:rPr lang="fr-FR" dirty="0" smtClean="0"/>
              <a:t>La pochette de liaison</a:t>
            </a:r>
          </a:p>
          <a:p>
            <a:r>
              <a:rPr lang="fr-FR" dirty="0" smtClean="0"/>
              <a:t>La mascotte de l’année</a:t>
            </a:r>
          </a:p>
          <a:p>
            <a:r>
              <a:rPr lang="fr-FR" dirty="0" smtClean="0"/>
              <a:t>Les abonnements</a:t>
            </a:r>
          </a:p>
          <a:p>
            <a:r>
              <a:rPr lang="fr-FR" dirty="0" smtClean="0"/>
              <a:t>Les prêts de livres de bibliothèques</a:t>
            </a:r>
          </a:p>
        </p:txBody>
      </p:sp>
    </p:spTree>
    <p:extLst>
      <p:ext uri="{BB962C8B-B14F-4D97-AF65-F5344CB8AC3E}">
        <p14:creationId xmlns:p14="http://schemas.microsoft.com/office/powerpoint/2010/main" val="6500101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La nouveauté: L’évaluation avec </a:t>
            </a:r>
            <a:r>
              <a:rPr lang="fr-FR" dirty="0" err="1" smtClean="0">
                <a:solidFill>
                  <a:srgbClr val="FF0000"/>
                </a:solidFill>
              </a:rPr>
              <a:t>Edumoov</a:t>
            </a:r>
            <a:endParaRPr lang="fr-FR" dirty="0">
              <a:solidFill>
                <a:srgbClr val="FF0000"/>
              </a:solidFill>
            </a:endParaRPr>
          </a:p>
        </p:txBody>
      </p:sp>
      <p:sp>
        <p:nvSpPr>
          <p:cNvPr id="3" name="Espace réservé du contenu 2"/>
          <p:cNvSpPr>
            <a:spLocks noGrp="1"/>
          </p:cNvSpPr>
          <p:nvPr>
            <p:ph idx="1"/>
          </p:nvPr>
        </p:nvSpPr>
        <p:spPr/>
        <p:txBody>
          <a:bodyPr/>
          <a:lstStyle/>
          <a:p>
            <a:r>
              <a:rPr lang="fr-FR" dirty="0" smtClean="0"/>
              <a:t>C’est un site en ligne qui est notre outil d’évaluation qui va suivre l’enfant toute sa scolarité</a:t>
            </a:r>
          </a:p>
          <a:p>
            <a:r>
              <a:rPr lang="fr-FR" dirty="0" smtClean="0"/>
              <a:t>Consultable régulièrement</a:t>
            </a:r>
          </a:p>
          <a:p>
            <a:r>
              <a:rPr lang="fr-FR" dirty="0" smtClean="0"/>
              <a:t>Numéro d’accès</a:t>
            </a:r>
          </a:p>
          <a:p>
            <a:r>
              <a:rPr lang="fr-FR" dirty="0" smtClean="0"/>
              <a:t>Pour les parents qui n’auraient pas accès à internet nous le sortirons en format papier</a:t>
            </a:r>
          </a:p>
          <a:p>
            <a:r>
              <a:rPr lang="fr-FR" dirty="0" smtClean="0"/>
              <a:t>C’est un suivi des réussites de votre enfant.</a:t>
            </a:r>
            <a:endParaRPr lang="fr-FR" dirty="0"/>
          </a:p>
        </p:txBody>
      </p:sp>
    </p:spTree>
    <p:extLst>
      <p:ext uri="{BB962C8B-B14F-4D97-AF65-F5344CB8AC3E}">
        <p14:creationId xmlns:p14="http://schemas.microsoft.com/office/powerpoint/2010/main" val="10018869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Les dates clés de l’année 2017 - 2018</a:t>
            </a:r>
            <a:endParaRPr lang="fr-FR" dirty="0">
              <a:solidFill>
                <a:srgbClr val="FF0000"/>
              </a:solidFill>
            </a:endParaRPr>
          </a:p>
        </p:txBody>
      </p:sp>
      <p:sp>
        <p:nvSpPr>
          <p:cNvPr id="3" name="Espace réservé du contenu 2"/>
          <p:cNvSpPr>
            <a:spLocks noGrp="1"/>
          </p:cNvSpPr>
          <p:nvPr>
            <p:ph idx="1"/>
          </p:nvPr>
        </p:nvSpPr>
        <p:spPr/>
        <p:txBody>
          <a:bodyPr>
            <a:normAutofit fontScale="85000" lnSpcReduction="20000"/>
          </a:bodyPr>
          <a:lstStyle/>
          <a:p>
            <a:r>
              <a:rPr lang="fr-FR" dirty="0" smtClean="0"/>
              <a:t>Le thème d’année: A la découverte des métiers</a:t>
            </a:r>
          </a:p>
          <a:p>
            <a:pPr marL="0" indent="0">
              <a:buNone/>
            </a:pPr>
            <a:r>
              <a:rPr lang="fr-FR" dirty="0" smtClean="0"/>
              <a:t>P1: les métiers de la terre et de la mer </a:t>
            </a:r>
          </a:p>
          <a:p>
            <a:pPr marL="0" indent="0">
              <a:buNone/>
            </a:pPr>
            <a:r>
              <a:rPr lang="fr-FR" dirty="0" smtClean="0"/>
              <a:t>P2: les métiers de l’artisanat (boulanger ou atelier du chocolat?)</a:t>
            </a:r>
          </a:p>
          <a:p>
            <a:pPr marL="0" indent="0">
              <a:buNone/>
            </a:pPr>
            <a:r>
              <a:rPr lang="fr-FR" dirty="0" smtClean="0"/>
              <a:t>P3: les métiers de la communication (faire venir un auteur?)</a:t>
            </a:r>
          </a:p>
          <a:p>
            <a:pPr marL="0" indent="0">
              <a:buNone/>
            </a:pPr>
            <a:r>
              <a:rPr lang="fr-FR" dirty="0" smtClean="0"/>
              <a:t>P4: les métiers de la construction </a:t>
            </a:r>
          </a:p>
          <a:p>
            <a:pPr marL="0" indent="0">
              <a:buNone/>
            </a:pPr>
            <a:r>
              <a:rPr lang="fr-FR" dirty="0" smtClean="0"/>
              <a:t>P5: les métiers liés à la santé et aux dangers domestiques (intervention des pompiers?)</a:t>
            </a:r>
          </a:p>
          <a:p>
            <a:r>
              <a:rPr lang="fr-FR" dirty="0" smtClean="0"/>
              <a:t>Le marché d’automne sur les métiers de l’artisanat le 16 décembre.</a:t>
            </a:r>
          </a:p>
          <a:p>
            <a:r>
              <a:rPr lang="fr-FR" dirty="0" smtClean="0"/>
              <a:t>Le samedi matin pour présenter des métiers aux enfants</a:t>
            </a:r>
            <a:r>
              <a:rPr lang="fr-FR" dirty="0"/>
              <a:t> </a:t>
            </a:r>
            <a:r>
              <a:rPr lang="fr-FR" dirty="0" smtClean="0"/>
              <a:t>le 24 mars.</a:t>
            </a:r>
          </a:p>
          <a:p>
            <a:r>
              <a:rPr lang="fr-FR" dirty="0" smtClean="0"/>
              <a:t>Les sorties prévues…</a:t>
            </a:r>
          </a:p>
          <a:p>
            <a:r>
              <a:rPr lang="fr-FR" dirty="0" smtClean="0"/>
              <a:t>Lundi 7 mai seul jour travaillé de la semaine: Journée randonnée de prévue.</a:t>
            </a:r>
          </a:p>
          <a:p>
            <a:endParaRPr lang="fr-FR" dirty="0"/>
          </a:p>
        </p:txBody>
      </p:sp>
    </p:spTree>
    <p:extLst>
      <p:ext uri="{BB962C8B-B14F-4D97-AF65-F5344CB8AC3E}">
        <p14:creationId xmlns:p14="http://schemas.microsoft.com/office/powerpoint/2010/main" val="2073749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PRESENTATION OGEC ET APEL</a:t>
            </a:r>
            <a:endParaRPr lang="fr-FR" dirty="0">
              <a:solidFill>
                <a:srgbClr val="FF0000"/>
              </a:solidFill>
            </a:endParaRPr>
          </a:p>
        </p:txBody>
      </p:sp>
      <p:sp>
        <p:nvSpPr>
          <p:cNvPr id="3" name="Espace réservé du contenu 2"/>
          <p:cNvSpPr>
            <a:spLocks noGrp="1"/>
          </p:cNvSpPr>
          <p:nvPr>
            <p:ph idx="1"/>
          </p:nvPr>
        </p:nvSpPr>
        <p:spPr/>
        <p:txBody>
          <a:bodyPr/>
          <a:lstStyle/>
          <a:p>
            <a:r>
              <a:rPr lang="fr-FR" dirty="0" smtClean="0"/>
              <a:t>Les deux associations de l’école, gérées par des parents bénévoles de l’école.</a:t>
            </a:r>
            <a:endParaRPr lang="fr-FR" dirty="0"/>
          </a:p>
        </p:txBody>
      </p:sp>
    </p:spTree>
    <p:extLst>
      <p:ext uri="{BB962C8B-B14F-4D97-AF65-F5344CB8AC3E}">
        <p14:creationId xmlns:p14="http://schemas.microsoft.com/office/powerpoint/2010/main" val="3023259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PRESENTATION DE L’EQUIPE EDUCATIVE</a:t>
            </a:r>
            <a:endParaRPr lang="fr-FR" dirty="0">
              <a:solidFill>
                <a:srgbClr val="FF0000"/>
              </a:solidFill>
            </a:endParaRPr>
          </a:p>
        </p:txBody>
      </p:sp>
      <p:sp>
        <p:nvSpPr>
          <p:cNvPr id="3" name="Espace réservé du contenu 2"/>
          <p:cNvSpPr>
            <a:spLocks noGrp="1"/>
          </p:cNvSpPr>
          <p:nvPr>
            <p:ph idx="1"/>
          </p:nvPr>
        </p:nvSpPr>
        <p:spPr>
          <a:xfrm>
            <a:off x="838200" y="1528549"/>
            <a:ext cx="10515600" cy="4913194"/>
          </a:xfrm>
        </p:spPr>
        <p:txBody>
          <a:bodyPr>
            <a:normAutofit/>
          </a:bodyPr>
          <a:lstStyle/>
          <a:p>
            <a:pPr>
              <a:buNone/>
            </a:pPr>
            <a:r>
              <a:rPr lang="fr-FR" sz="2000" b="1" u="sng" dirty="0" smtClean="0"/>
              <a:t>PS-MS  CAMILLE</a:t>
            </a:r>
            <a:r>
              <a:rPr lang="fr-FR" sz="2000" b="1" dirty="0" smtClean="0"/>
              <a:t>                  					</a:t>
            </a:r>
            <a:r>
              <a:rPr lang="fr-FR" sz="2000" b="1" u="sng" dirty="0" smtClean="0"/>
              <a:t>PS-MS  FREDERIQUE</a:t>
            </a:r>
          </a:p>
          <a:p>
            <a:pPr>
              <a:buNone/>
            </a:pPr>
            <a:r>
              <a:rPr lang="fr-FR" sz="2000" dirty="0" smtClean="0"/>
              <a:t>(3 PS1 (encore à venir) ,8 PS2, 12 MS)	                         (19 PS 2, 10 MS)</a:t>
            </a:r>
          </a:p>
          <a:p>
            <a:pPr>
              <a:buNone/>
            </a:pPr>
            <a:r>
              <a:rPr lang="fr-FR" sz="2000" dirty="0" smtClean="0"/>
              <a:t>12 filles / 11 garçons                                            			13 filles/  16 garçons</a:t>
            </a:r>
          </a:p>
          <a:p>
            <a:pPr algn="ctr">
              <a:buNone/>
            </a:pPr>
            <a:r>
              <a:rPr lang="fr-FR" sz="2000" u="sng" dirty="0" smtClean="0"/>
              <a:t>ENSEIGNANTES</a:t>
            </a:r>
            <a:r>
              <a:rPr lang="fr-FR" sz="2000" dirty="0" smtClean="0"/>
              <a:t>       </a:t>
            </a:r>
          </a:p>
          <a:p>
            <a:pPr algn="just">
              <a:buNone/>
            </a:pPr>
            <a:r>
              <a:rPr lang="fr-FR" sz="2000" dirty="0" smtClean="0"/>
              <a:t> </a:t>
            </a:r>
            <a:r>
              <a:rPr lang="fr-FR" sz="2000" b="1" dirty="0" smtClean="0"/>
              <a:t>Camille </a:t>
            </a:r>
            <a:r>
              <a:rPr lang="fr-FR" sz="2000" b="1" dirty="0" err="1" smtClean="0"/>
              <a:t>Achallé</a:t>
            </a:r>
            <a:r>
              <a:rPr lang="fr-FR" sz="2000" b="1" dirty="0" smtClean="0"/>
              <a:t>                                                    </a:t>
            </a:r>
            <a:r>
              <a:rPr lang="fr-FR" sz="2000" dirty="0" smtClean="0"/>
              <a:t>			 </a:t>
            </a:r>
            <a:r>
              <a:rPr lang="fr-FR" sz="2000" b="1" dirty="0" smtClean="0"/>
              <a:t>Frédérique Martineau</a:t>
            </a:r>
          </a:p>
          <a:p>
            <a:pPr algn="just">
              <a:buNone/>
            </a:pPr>
            <a:r>
              <a:rPr lang="fr-FR" sz="2000" dirty="0" smtClean="0"/>
              <a:t>  (le mardi classe assurée par </a:t>
            </a:r>
            <a:r>
              <a:rPr lang="fr-FR" sz="2000" b="1" dirty="0" smtClean="0"/>
              <a:t>Ingrid</a:t>
            </a:r>
            <a:r>
              <a:rPr lang="fr-FR" sz="2000" dirty="0" smtClean="0"/>
              <a:t>)</a:t>
            </a:r>
          </a:p>
          <a:p>
            <a:pPr algn="just">
              <a:buNone/>
            </a:pPr>
            <a:r>
              <a:rPr lang="fr-FR" sz="2000" dirty="0" smtClean="0"/>
              <a:t>                                         </a:t>
            </a:r>
          </a:p>
          <a:p>
            <a:pPr algn="just">
              <a:buNone/>
            </a:pPr>
            <a:endParaRPr lang="fr-FR" sz="2000" u="sng" dirty="0"/>
          </a:p>
          <a:p>
            <a:pPr algn="just">
              <a:buNone/>
            </a:pPr>
            <a:endParaRPr lang="fr-FR" sz="2000" u="sng" dirty="0" smtClean="0"/>
          </a:p>
          <a:p>
            <a:pPr algn="ctr">
              <a:buNone/>
            </a:pPr>
            <a:r>
              <a:rPr lang="fr-FR" sz="2000" u="sng" dirty="0" smtClean="0"/>
              <a:t>ASEM</a:t>
            </a:r>
          </a:p>
          <a:p>
            <a:pPr algn="just">
              <a:buNone/>
            </a:pPr>
            <a:r>
              <a:rPr lang="fr-FR" sz="2000" dirty="0" smtClean="0"/>
              <a:t>           </a:t>
            </a:r>
            <a:r>
              <a:rPr lang="fr-FR" sz="2000" b="1" dirty="0" smtClean="0"/>
              <a:t>Murielle</a:t>
            </a:r>
            <a:r>
              <a:rPr lang="fr-FR" sz="2000" dirty="0" smtClean="0"/>
              <a:t>								</a:t>
            </a:r>
            <a:r>
              <a:rPr lang="fr-FR" sz="2000" b="1" dirty="0" smtClean="0"/>
              <a:t>Béatrice</a:t>
            </a:r>
          </a:p>
        </p:txBody>
      </p:sp>
      <p:pic>
        <p:nvPicPr>
          <p:cNvPr id="4" name="Image 3" descr="C:\Users\Admin\Desktop\Outlook.com(1)\100_4430.JPG"/>
          <p:cNvPicPr/>
          <p:nvPr/>
        </p:nvPicPr>
        <p:blipFill rotWithShape="1">
          <a:blip r:embed="rId2" cstate="print">
            <a:extLst>
              <a:ext uri="{28A0092B-C50C-407E-A947-70E740481C1C}">
                <a14:useLocalDpi xmlns:a14="http://schemas.microsoft.com/office/drawing/2010/main" val="0"/>
              </a:ext>
            </a:extLst>
          </a:blip>
          <a:srcRect l="32020" t="5734" r="34783" b="32074"/>
          <a:stretch/>
        </p:blipFill>
        <p:spPr bwMode="auto">
          <a:xfrm>
            <a:off x="8827835" y="3582538"/>
            <a:ext cx="1225098" cy="1475554"/>
          </a:xfrm>
          <a:prstGeom prst="rect">
            <a:avLst/>
          </a:prstGeom>
          <a:noFill/>
          <a:ln>
            <a:noFill/>
          </a:ln>
          <a:extLst>
            <a:ext uri="{53640926-AAD7-44D8-BBD7-CCE9431645EC}">
              <a14:shadowObscured xmlns:a14="http://schemas.microsoft.com/office/drawing/2010/main"/>
            </a:ext>
          </a:extLst>
        </p:spPr>
      </p:pic>
      <p:pic>
        <p:nvPicPr>
          <p:cNvPr id="5" name="Image 4" descr="C:\Users\Admin\Desktop\Outlook.com(1)\100_4433.JPG"/>
          <p:cNvPicPr/>
          <p:nvPr/>
        </p:nvPicPr>
        <p:blipFill rotWithShape="1">
          <a:blip r:embed="rId3" cstate="print">
            <a:extLst>
              <a:ext uri="{28A0092B-C50C-407E-A947-70E740481C1C}">
                <a14:useLocalDpi xmlns:a14="http://schemas.microsoft.com/office/drawing/2010/main" val="0"/>
              </a:ext>
            </a:extLst>
          </a:blip>
          <a:srcRect l="30257" t="7499" r="26557" b="10903"/>
          <a:stretch/>
        </p:blipFill>
        <p:spPr bwMode="auto">
          <a:xfrm>
            <a:off x="838200" y="3985146"/>
            <a:ext cx="1110952" cy="1439550"/>
          </a:xfrm>
          <a:prstGeom prst="rect">
            <a:avLst/>
          </a:prstGeom>
          <a:noFill/>
          <a:ln>
            <a:noFill/>
          </a:ln>
          <a:extLst>
            <a:ext uri="{53640926-AAD7-44D8-BBD7-CCE9431645EC}">
              <a14:shadowObscured xmlns:a14="http://schemas.microsoft.com/office/drawing/2010/main"/>
            </a:ext>
          </a:extLst>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l="12958" r="16056"/>
          <a:stretch/>
        </p:blipFill>
        <p:spPr>
          <a:xfrm>
            <a:off x="3131847" y="3985146"/>
            <a:ext cx="1358676" cy="1439550"/>
          </a:xfrm>
          <a:prstGeom prst="rect">
            <a:avLst/>
          </a:prstGeom>
        </p:spPr>
      </p:pic>
    </p:spTree>
    <p:extLst>
      <p:ext uri="{BB962C8B-B14F-4D97-AF65-F5344CB8AC3E}">
        <p14:creationId xmlns:p14="http://schemas.microsoft.com/office/powerpoint/2010/main" val="752892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Qu’est ce que l’école maternelle?</a:t>
            </a:r>
            <a:endParaRPr lang="fr-FR" dirty="0">
              <a:solidFill>
                <a:srgbClr val="FF0000"/>
              </a:solidFill>
            </a:endParaRPr>
          </a:p>
        </p:txBody>
      </p:sp>
      <p:sp>
        <p:nvSpPr>
          <p:cNvPr id="3" name="Espace réservé du contenu 2"/>
          <p:cNvSpPr>
            <a:spLocks noGrp="1"/>
          </p:cNvSpPr>
          <p:nvPr>
            <p:ph idx="1"/>
          </p:nvPr>
        </p:nvSpPr>
        <p:spPr>
          <a:xfrm>
            <a:off x="101221" y="1816881"/>
            <a:ext cx="10515600" cy="4351338"/>
          </a:xfrm>
        </p:spPr>
        <p:txBody>
          <a:bodyPr/>
          <a:lstStyle/>
          <a:p>
            <a:r>
              <a:rPr lang="fr-FR" dirty="0" smtClean="0"/>
              <a:t>C’est le </a:t>
            </a:r>
            <a:r>
              <a:rPr lang="fr-FR" b="1" dirty="0" smtClean="0"/>
              <a:t>cycle 1</a:t>
            </a:r>
            <a:r>
              <a:rPr lang="fr-FR" dirty="0" smtClean="0"/>
              <a:t> de l’école primaire (PS – MS- GS) . </a:t>
            </a:r>
            <a:endParaRPr lang="fr-FR" dirty="0"/>
          </a:p>
          <a:p>
            <a:r>
              <a:rPr lang="fr-FR" dirty="0" smtClean="0"/>
              <a:t>C’est la découverte de la </a:t>
            </a:r>
            <a:r>
              <a:rPr lang="fr-FR" b="1" dirty="0" smtClean="0"/>
              <a:t>vie en société</a:t>
            </a:r>
            <a:r>
              <a:rPr lang="fr-FR" dirty="0" smtClean="0"/>
              <a:t>, </a:t>
            </a:r>
            <a:endParaRPr lang="fr-FR" dirty="0"/>
          </a:p>
          <a:p>
            <a:pPr marL="0" indent="0">
              <a:buNone/>
            </a:pPr>
            <a:r>
              <a:rPr lang="fr-FR" dirty="0" smtClean="0"/>
              <a:t>c’est apprendre à </a:t>
            </a:r>
            <a:r>
              <a:rPr lang="fr-FR" b="1" dirty="0" smtClean="0"/>
              <a:t>devenir élève</a:t>
            </a:r>
            <a:r>
              <a:rPr lang="fr-FR" dirty="0" smtClean="0"/>
              <a:t>, découverte de </a:t>
            </a:r>
          </a:p>
          <a:p>
            <a:pPr marL="0" indent="0">
              <a:buNone/>
            </a:pPr>
            <a:r>
              <a:rPr lang="fr-FR" dirty="0" smtClean="0"/>
              <a:t>l’</a:t>
            </a:r>
            <a:r>
              <a:rPr lang="fr-FR" b="1" dirty="0" smtClean="0"/>
              <a:t>autonomie</a:t>
            </a:r>
            <a:r>
              <a:rPr lang="fr-FR" dirty="0" smtClean="0"/>
              <a:t> (habillage, lever de sieste, hygiène)</a:t>
            </a:r>
          </a:p>
          <a:p>
            <a:r>
              <a:rPr lang="fr-FR" dirty="0" smtClean="0"/>
              <a:t>C’est un lieu où on découvre des jeux, de nouvelles activités, où on </a:t>
            </a:r>
            <a:r>
              <a:rPr lang="fr-FR" b="1" dirty="0" smtClean="0"/>
              <a:t>apprend à chaque instant</a:t>
            </a:r>
            <a:r>
              <a:rPr lang="fr-FR" dirty="0" smtClean="0"/>
              <a:t>.</a:t>
            </a:r>
          </a:p>
          <a:p>
            <a:r>
              <a:rPr lang="fr-FR" dirty="0" smtClean="0"/>
              <a:t>C’est un lieu où il y a des </a:t>
            </a:r>
            <a:r>
              <a:rPr lang="fr-FR" b="1" dirty="0" smtClean="0"/>
              <a:t>règles de vie en groupe</a:t>
            </a:r>
          </a:p>
          <a:p>
            <a:r>
              <a:rPr lang="fr-FR" dirty="0" smtClean="0"/>
              <a:t>Particularité des TPS (nés en 2015) Accueil dans la classe de Camille.</a:t>
            </a:r>
          </a:p>
          <a:p>
            <a:endParaRPr lang="fr-FR" dirty="0"/>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23714" r="16555"/>
          <a:stretch/>
        </p:blipFill>
        <p:spPr>
          <a:xfrm>
            <a:off x="9089409" y="0"/>
            <a:ext cx="3102591" cy="3895670"/>
          </a:xfrm>
          <a:prstGeom prst="rect">
            <a:avLst/>
          </a:prstGeom>
        </p:spPr>
      </p:pic>
    </p:spTree>
    <p:extLst>
      <p:ext uri="{BB962C8B-B14F-4D97-AF65-F5344CB8AC3E}">
        <p14:creationId xmlns:p14="http://schemas.microsoft.com/office/powerpoint/2010/main" val="29851072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805218"/>
            <a:ext cx="10515600" cy="5371745"/>
          </a:xfrm>
        </p:spPr>
        <p:txBody>
          <a:bodyPr/>
          <a:lstStyle/>
          <a:p>
            <a:r>
              <a:rPr lang="fr-FR" dirty="0" smtClean="0"/>
              <a:t>Ici, on apprend à son rythme!</a:t>
            </a:r>
          </a:p>
          <a:p>
            <a:endParaRPr lang="fr-FR" dirty="0" smtClean="0"/>
          </a:p>
          <a:p>
            <a:endParaRPr lang="fr-FR" dirty="0"/>
          </a:p>
          <a:p>
            <a:endParaRPr lang="fr-FR" dirty="0" smtClean="0"/>
          </a:p>
          <a:p>
            <a:endParaRPr lang="fr-FR" dirty="0"/>
          </a:p>
          <a:p>
            <a:endParaRPr lang="fr-FR" dirty="0" smtClean="0"/>
          </a:p>
          <a:p>
            <a:endParaRPr lang="fr-FR" dirty="0"/>
          </a:p>
          <a:p>
            <a:endParaRPr lang="fr-FR" dirty="0"/>
          </a:p>
          <a:p>
            <a:r>
              <a:rPr lang="fr-FR" dirty="0" smtClean="0"/>
              <a:t> </a:t>
            </a:r>
            <a:r>
              <a:rPr lang="fr-FR" dirty="0"/>
              <a:t>L</a:t>
            </a:r>
            <a:r>
              <a:rPr lang="fr-FR" dirty="0" smtClean="0"/>
              <a:t> ’école doit être un lieu où l’enfant se sent en sécurité, où il apprend en manipulant, en verbalisant, en se trompant et en répétant une activité.</a:t>
            </a:r>
          </a:p>
          <a:p>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1243" y="0"/>
            <a:ext cx="6350758" cy="4763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23316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750627"/>
            <a:ext cx="10515600" cy="5426336"/>
          </a:xfrm>
        </p:spPr>
        <p:txBody>
          <a:bodyPr>
            <a:normAutofit lnSpcReduction="10000"/>
          </a:bodyPr>
          <a:lstStyle/>
          <a:p>
            <a:r>
              <a:rPr lang="fr-FR" dirty="0" smtClean="0"/>
              <a:t>Nous demandons à ce que les affaires soient notées (couvertures, sacs et vêtements de change, cartables, écharpes, casquettes et bonnets, gilets</a:t>
            </a:r>
            <a:r>
              <a:rPr lang="fr-FR" dirty="0" smtClean="0"/>
              <a:t>…) Merci d’éviter les chaussures type CONVERSE avec les lacets. Les enfants ne sont pas assez autonomes pour les mettre seuls.</a:t>
            </a:r>
            <a:endParaRPr lang="fr-FR" dirty="0" smtClean="0"/>
          </a:p>
          <a:p>
            <a:endParaRPr lang="fr-FR" dirty="0" smtClean="0"/>
          </a:p>
          <a:p>
            <a:r>
              <a:rPr lang="fr-FR" dirty="0" smtClean="0"/>
              <a:t>Nous accueillons les enfants qui sont propres (la journée et à la sieste). </a:t>
            </a:r>
            <a:endParaRPr lang="fr-FR" dirty="0"/>
          </a:p>
          <a:p>
            <a:endParaRPr lang="fr-FR" dirty="0" smtClean="0"/>
          </a:p>
          <a:p>
            <a:r>
              <a:rPr lang="fr-FR" dirty="0" smtClean="0"/>
              <a:t>Nous vous invitons également à éviter d’emmener vos enfants à l’école lorsqu’ils ont une maladie contagieuse notamment la gastro, la conjonctivite ou une angine. Par respect pour les autres enfants et pour le personnel de l’école. Un enfant malade n’est pas bien à l’école</a:t>
            </a:r>
            <a:endParaRPr lang="fr-FR" dirty="0"/>
          </a:p>
        </p:txBody>
      </p:sp>
    </p:spTree>
    <p:extLst>
      <p:ext uri="{BB962C8B-B14F-4D97-AF65-F5344CB8AC3E}">
        <p14:creationId xmlns:p14="http://schemas.microsoft.com/office/powerpoint/2010/main" val="1825651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28648"/>
            <a:ext cx="10515600" cy="1218015"/>
          </a:xfrm>
        </p:spPr>
        <p:txBody>
          <a:bodyPr/>
          <a:lstStyle/>
          <a:p>
            <a:r>
              <a:rPr lang="fr-FR" dirty="0" smtClean="0">
                <a:solidFill>
                  <a:srgbClr val="FF0000"/>
                </a:solidFill>
              </a:rPr>
              <a:t>L’EMPLOIS DU TEMPS</a:t>
            </a:r>
            <a:endParaRPr lang="fr-FR" dirty="0">
              <a:solidFill>
                <a:srgbClr val="FF0000"/>
              </a:solidFill>
            </a:endParaRPr>
          </a:p>
        </p:txBody>
      </p:sp>
      <p:sp>
        <p:nvSpPr>
          <p:cNvPr id="3" name="Espace réservé du contenu 2"/>
          <p:cNvSpPr>
            <a:spLocks noGrp="1"/>
          </p:cNvSpPr>
          <p:nvPr>
            <p:ph idx="1"/>
          </p:nvPr>
        </p:nvSpPr>
        <p:spPr>
          <a:xfrm>
            <a:off x="838200" y="1296537"/>
            <a:ext cx="10515600" cy="4880426"/>
          </a:xfrm>
        </p:spPr>
        <p:txBody>
          <a:bodyPr>
            <a:normAutofit fontScale="47500" lnSpcReduction="20000"/>
          </a:bodyPr>
          <a:lstStyle/>
          <a:p>
            <a:r>
              <a:rPr lang="fr-FR" b="1" u="sng" dirty="0" smtClean="0"/>
              <a:t>5 grands domaines:</a:t>
            </a:r>
          </a:p>
          <a:p>
            <a:pPr marL="0" indent="0">
              <a:buNone/>
            </a:pPr>
            <a:endParaRPr lang="fr-FR" b="1" u="sng" dirty="0" smtClean="0"/>
          </a:p>
          <a:p>
            <a:pPr>
              <a:buFontTx/>
              <a:buChar char="-"/>
            </a:pPr>
            <a:r>
              <a:rPr lang="fr-FR" sz="3200" dirty="0" smtClean="0">
                <a:solidFill>
                  <a:srgbClr val="FF0000"/>
                </a:solidFill>
              </a:rPr>
              <a:t>Mobiliser le langage dans toutes ses dimensions</a:t>
            </a:r>
          </a:p>
          <a:p>
            <a:pPr marL="0" indent="0">
              <a:buNone/>
            </a:pPr>
            <a:r>
              <a:rPr lang="fr-FR" dirty="0" smtClean="0"/>
              <a:t>( l’oral et l’écrit) – Phonologie à partir de la Moyenne section</a:t>
            </a:r>
          </a:p>
          <a:p>
            <a:pPr marL="0" indent="0">
              <a:buNone/>
            </a:pPr>
            <a:endParaRPr lang="fr-FR" dirty="0" smtClean="0"/>
          </a:p>
          <a:p>
            <a:pPr>
              <a:buFontTx/>
              <a:buChar char="-"/>
            </a:pPr>
            <a:r>
              <a:rPr lang="fr-FR" sz="3200" dirty="0" smtClean="0">
                <a:solidFill>
                  <a:srgbClr val="FF0000"/>
                </a:solidFill>
              </a:rPr>
              <a:t>Agir, s’exprimer et comprendre à travers les activités physiques</a:t>
            </a:r>
          </a:p>
          <a:p>
            <a:pPr>
              <a:buFontTx/>
              <a:buChar char="-"/>
            </a:pPr>
            <a:endParaRPr lang="fr-FR" dirty="0" smtClean="0"/>
          </a:p>
          <a:p>
            <a:pPr>
              <a:buFontTx/>
              <a:buChar char="-"/>
            </a:pPr>
            <a:r>
              <a:rPr lang="fr-FR" sz="3200" dirty="0" smtClean="0">
                <a:solidFill>
                  <a:srgbClr val="FF0000"/>
                </a:solidFill>
              </a:rPr>
              <a:t>Agir, s’exprimer et comprendre à travers les activités artistiques</a:t>
            </a:r>
          </a:p>
          <a:p>
            <a:pPr marL="0" indent="0">
              <a:buNone/>
            </a:pPr>
            <a:r>
              <a:rPr lang="fr-FR" dirty="0" smtClean="0"/>
              <a:t>(productions plastiques et visuelles + univers sonore + spectacle vivant)</a:t>
            </a:r>
          </a:p>
          <a:p>
            <a:pPr marL="0" indent="0">
              <a:buNone/>
            </a:pPr>
            <a:endParaRPr lang="fr-FR" dirty="0" smtClean="0"/>
          </a:p>
          <a:p>
            <a:pPr>
              <a:buFontTx/>
              <a:buChar char="-"/>
            </a:pPr>
            <a:r>
              <a:rPr lang="fr-FR" sz="3200" dirty="0" smtClean="0">
                <a:solidFill>
                  <a:srgbClr val="FF0000"/>
                </a:solidFill>
              </a:rPr>
              <a:t>Construire ses premiers outils pour structurer sa pensée</a:t>
            </a:r>
          </a:p>
          <a:p>
            <a:pPr marL="0" indent="0">
              <a:buNone/>
            </a:pPr>
            <a:r>
              <a:rPr lang="fr-FR" dirty="0" smtClean="0"/>
              <a:t>(découvrir les nombres et leur utilisation + explorer les formes, les grandeurs et les suites organisées)</a:t>
            </a:r>
          </a:p>
          <a:p>
            <a:pPr marL="0" indent="0">
              <a:buNone/>
            </a:pPr>
            <a:endParaRPr lang="fr-FR" dirty="0" smtClean="0"/>
          </a:p>
          <a:p>
            <a:pPr>
              <a:buFontTx/>
              <a:buChar char="-"/>
            </a:pPr>
            <a:r>
              <a:rPr lang="fr-FR" sz="3200" dirty="0" smtClean="0">
                <a:solidFill>
                  <a:srgbClr val="FF0000"/>
                </a:solidFill>
              </a:rPr>
              <a:t>Explorer le monde</a:t>
            </a:r>
          </a:p>
          <a:p>
            <a:pPr marL="0" indent="0">
              <a:buNone/>
            </a:pPr>
            <a:r>
              <a:rPr lang="fr-FR" dirty="0" smtClean="0"/>
              <a:t>(se repérer dans le temps et dans l’espace + explorer le monde du vivant, des objets et de la matière</a:t>
            </a:r>
            <a:r>
              <a:rPr lang="fr-FR" dirty="0" smtClean="0"/>
              <a:t>)</a:t>
            </a:r>
          </a:p>
          <a:p>
            <a:pPr marL="0" indent="0">
              <a:buNone/>
            </a:pPr>
            <a:endParaRPr lang="fr-FR" dirty="0"/>
          </a:p>
          <a:p>
            <a:pPr marL="0" indent="0">
              <a:buNone/>
            </a:pPr>
            <a:r>
              <a:rPr lang="fr-FR" dirty="0" smtClean="0"/>
              <a:t>- Dans nos écoles catholiques, une heure par semaine est consacrée à </a:t>
            </a:r>
            <a:r>
              <a:rPr lang="fr-FR" dirty="0" smtClean="0">
                <a:solidFill>
                  <a:srgbClr val="FF0000"/>
                </a:solidFill>
              </a:rPr>
              <a:t>l’EVEIL A LA FOI </a:t>
            </a:r>
            <a:r>
              <a:rPr lang="fr-FR" dirty="0" smtClean="0"/>
              <a:t>en maternelle.</a:t>
            </a:r>
            <a:endParaRPr lang="fr-FR" dirty="0" smtClean="0"/>
          </a:p>
          <a:p>
            <a:pPr marL="0" indent="0">
              <a:buNone/>
            </a:pPr>
            <a:endParaRPr lang="fr-FR" dirty="0"/>
          </a:p>
        </p:txBody>
      </p:sp>
    </p:spTree>
    <p:extLst>
      <p:ext uri="{BB962C8B-B14F-4D97-AF65-F5344CB8AC3E}">
        <p14:creationId xmlns:p14="http://schemas.microsoft.com/office/powerpoint/2010/main" val="24089308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91070"/>
            <a:ext cx="10515600" cy="6223378"/>
          </a:xfrm>
        </p:spPr>
        <p:txBody>
          <a:bodyPr>
            <a:normAutofit fontScale="70000" lnSpcReduction="20000"/>
          </a:bodyPr>
          <a:lstStyle/>
          <a:p>
            <a:r>
              <a:rPr lang="fr-FR" dirty="0" smtClean="0"/>
              <a:t>Les décloisonnements:</a:t>
            </a:r>
          </a:p>
          <a:p>
            <a:endParaRPr lang="fr-FR" dirty="0" smtClean="0"/>
          </a:p>
          <a:p>
            <a:pPr>
              <a:buFontTx/>
              <a:buChar char="-"/>
            </a:pPr>
            <a:r>
              <a:rPr lang="fr-FR" dirty="0" smtClean="0"/>
              <a:t>Les </a:t>
            </a:r>
            <a:r>
              <a:rPr lang="fr-FR" dirty="0" smtClean="0">
                <a:solidFill>
                  <a:srgbClr val="FF0000"/>
                </a:solidFill>
              </a:rPr>
              <a:t>mardis et jeudis en art visuel </a:t>
            </a:r>
            <a:r>
              <a:rPr lang="fr-FR" dirty="0" smtClean="0"/>
              <a:t>: PS chez Camille et MS avec Frédérique. Nous travaillons le graphisme pour aller vers l’écrit.</a:t>
            </a:r>
          </a:p>
          <a:p>
            <a:pPr>
              <a:buFontTx/>
              <a:buChar char="-"/>
            </a:pPr>
            <a:endParaRPr lang="fr-FR" dirty="0" smtClean="0"/>
          </a:p>
          <a:p>
            <a:pPr>
              <a:buFontTx/>
              <a:buChar char="-"/>
            </a:pPr>
            <a:r>
              <a:rPr lang="fr-FR" dirty="0" smtClean="0"/>
              <a:t>Le </a:t>
            </a:r>
            <a:r>
              <a:rPr lang="fr-FR" dirty="0" smtClean="0">
                <a:solidFill>
                  <a:srgbClr val="FF0000"/>
                </a:solidFill>
              </a:rPr>
              <a:t>lundi en EPS</a:t>
            </a:r>
            <a:r>
              <a:rPr lang="fr-FR" dirty="0" smtClean="0"/>
              <a:t>: MS avec Camille et PS avec Frédérique. Nous travaillons les jeux de sport collectifs.</a:t>
            </a:r>
          </a:p>
          <a:p>
            <a:pPr>
              <a:buFontTx/>
              <a:buChar char="-"/>
            </a:pPr>
            <a:endParaRPr lang="fr-FR" dirty="0"/>
          </a:p>
          <a:p>
            <a:pPr>
              <a:buFontTx/>
              <a:buChar char="-"/>
            </a:pPr>
            <a:endParaRPr lang="fr-FR" dirty="0" smtClean="0"/>
          </a:p>
          <a:p>
            <a:pPr>
              <a:buFontTx/>
              <a:buChar char="-"/>
            </a:pPr>
            <a:endParaRPr lang="fr-FR" dirty="0" smtClean="0"/>
          </a:p>
          <a:p>
            <a:pPr>
              <a:buFontTx/>
              <a:buChar char="-"/>
            </a:pPr>
            <a:endParaRPr lang="fr-FR" dirty="0"/>
          </a:p>
          <a:p>
            <a:pPr>
              <a:buFontTx/>
              <a:buChar char="-"/>
            </a:pPr>
            <a:endParaRPr lang="fr-FR" dirty="0" smtClean="0"/>
          </a:p>
          <a:p>
            <a:pPr>
              <a:buFontTx/>
              <a:buChar char="-"/>
            </a:pPr>
            <a:r>
              <a:rPr lang="fr-FR" dirty="0" smtClean="0">
                <a:solidFill>
                  <a:srgbClr val="FF0000"/>
                </a:solidFill>
              </a:rPr>
              <a:t>Tous les jours de 14H20 à 15H00</a:t>
            </a:r>
            <a:r>
              <a:rPr lang="fr-FR" dirty="0" smtClean="0"/>
              <a:t>: MS en mathématiques avec Frédérique et principe alphabétique le vendredi</a:t>
            </a:r>
            <a:r>
              <a:rPr lang="fr-FR" dirty="0" smtClean="0"/>
              <a:t>.</a:t>
            </a:r>
          </a:p>
          <a:p>
            <a:pPr marL="0" indent="0">
              <a:buNone/>
            </a:pPr>
            <a:r>
              <a:rPr lang="fr-FR" i="1" dirty="0"/>
              <a:t>(pour le sport , pensez à une tenue adaptée chaque jour)</a:t>
            </a:r>
          </a:p>
          <a:p>
            <a:pPr>
              <a:buFontTx/>
              <a:buChar char="-"/>
            </a:pPr>
            <a:endParaRPr lang="fr-FR" dirty="0" smtClean="0"/>
          </a:p>
          <a:p>
            <a:pPr>
              <a:buFontTx/>
              <a:buChar char="-"/>
            </a:pPr>
            <a:endParaRPr lang="fr-FR" dirty="0"/>
          </a:p>
          <a:p>
            <a:pPr>
              <a:buFontTx/>
              <a:buChar char="-"/>
            </a:pPr>
            <a:r>
              <a:rPr lang="fr-FR" dirty="0" smtClean="0"/>
              <a:t>Une fois par mois, nous nous retrouvons pour fêter ensemble les anniversaires du mois en cours. Nous fabriquons en classe le gâteau et les enfants soufflent leurs bougies.</a:t>
            </a:r>
            <a:endParaRPr lang="fr-FR" dirty="0" smtClean="0"/>
          </a:p>
          <a:p>
            <a:pPr marL="0" indent="0">
              <a:buNone/>
            </a:pPr>
            <a:endParaRPr lang="fr-FR" dirty="0" smtClean="0"/>
          </a:p>
          <a:p>
            <a:pPr>
              <a:buFontTx/>
              <a:buChar char="-"/>
            </a:pPr>
            <a:endParaRPr lang="fr-FR" dirty="0"/>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12546"/>
          <a:stretch/>
        </p:blipFill>
        <p:spPr>
          <a:xfrm>
            <a:off x="4558579" y="2019869"/>
            <a:ext cx="2661087" cy="1745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3660182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814</Words>
  <Application>Microsoft Office PowerPoint</Application>
  <PresentationFormat>Grand écran</PresentationFormat>
  <Paragraphs>117</Paragraphs>
  <Slides>28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28</vt:i4>
      </vt:variant>
    </vt:vector>
  </HeadingPairs>
  <TitlesOfParts>
    <vt:vector size="32" baseType="lpstr">
      <vt:lpstr>Arial</vt:lpstr>
      <vt:lpstr>Calibri</vt:lpstr>
      <vt:lpstr>Calibri Light</vt:lpstr>
      <vt:lpstr>Thème Office</vt:lpstr>
      <vt:lpstr>REUNION DE CLASSE PS – MS Lundi 18 septembre 2017</vt:lpstr>
      <vt:lpstr>Sommaire</vt:lpstr>
      <vt:lpstr>PRESENTATION OGEC ET APEL</vt:lpstr>
      <vt:lpstr>PRESENTATION DE L’EQUIPE EDUCATIVE</vt:lpstr>
      <vt:lpstr>Qu’est ce que l’école maternelle?</vt:lpstr>
      <vt:lpstr>Présentation PowerPoint</vt:lpstr>
      <vt:lpstr>Présentation PowerPoint</vt:lpstr>
      <vt:lpstr>L’EMPLOIS DU TEMPS</vt:lpstr>
      <vt:lpstr>Présentation PowerPoint</vt:lpstr>
      <vt:lpstr>Présentation PowerPoint</vt:lpstr>
      <vt:lpstr>Présentation PowerPoint</vt:lpstr>
      <vt:lpstr>Quelques images d’une journée à l’école.</vt:lpstr>
      <vt:lpstr>Présentation PowerPoint</vt:lpstr>
      <vt:lpstr>Présentation PowerPoint</vt:lpstr>
      <vt:lpstr>Présentation PowerPoint</vt:lpstr>
      <vt:lpstr>VIDEO D’UN TEMPS D’ATELIER</vt:lpstr>
      <vt:lpstr>Présentation PowerPoint</vt:lpstr>
      <vt:lpstr>Le sport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MATERIEL</vt:lpstr>
      <vt:lpstr>La nouveauté: L’évaluation avec Edumoov</vt:lpstr>
      <vt:lpstr>Les dates clés de l’année 2017 - 2018</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REUNION DE CLASSE PS – MS Lundi 18 septembre 2017</dc:title>
  <dc:creator>Admin</dc:creator>
  <cp:lastModifiedBy>Admin</cp:lastModifiedBy>
  <cp:revision>18</cp:revision>
  <dcterms:created xsi:type="dcterms:W3CDTF">2017-09-12T07:34:44Z</dcterms:created>
  <dcterms:modified xsi:type="dcterms:W3CDTF">2017-09-21T10:23:48Z</dcterms:modified>
</cp:coreProperties>
</file>